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65" r:id="rId6"/>
    <p:sldId id="262" r:id="rId7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7989D"/>
    <a:srgbClr val="8AB0B4"/>
    <a:srgbClr val="3D4583"/>
    <a:srgbClr val="FFFFFF"/>
    <a:srgbClr val="B386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44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3101A-7335-4760-A3C0-514B03063C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CA9B01-2EB3-4E8B-AA82-6AE56EDE20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8DA453-B76C-42C1-A7D9-B473AED4A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7B199-2BEF-412C-8844-F9BE0E551554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9B16FF-5D74-4813-9D3E-F0EA713EB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C4CA6B-CC44-4F19-B973-4364276D8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D4581-7E71-4034-8768-8D571ED7B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713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0C8D8-FC61-4BC5-A956-CFEB3CBCF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5803B5-DCA9-4E62-88A5-602D836B97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13BAE2-C10E-4EB4-89BE-0DA68A55F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7B199-2BEF-412C-8844-F9BE0E551554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DB7488-6F5E-43B4-9324-043C3D8CC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E0ED9D-4C6C-4521-BBE3-940F4B94D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D4581-7E71-4034-8768-8D571ED7B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664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BF1317C-A0D1-4D1F-99FB-905AEFDDE2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048025-BB7C-4B0F-A86C-91DBE4D0BA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CBF0F8-383A-410F-B6B3-5C067C00B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7B199-2BEF-412C-8844-F9BE0E551554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8E0FB9-F7AC-4812-8CB9-8C9F95A91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1FDCE9-025A-4388-96DF-70EE8C529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D4581-7E71-4034-8768-8D571ED7B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191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0C141-F917-46E8-8A46-7CB666D65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772271-A462-46A6-89A7-0B666092AE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F03FBD-CC5D-4555-8C36-17B903E21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7B199-2BEF-412C-8844-F9BE0E551554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65EB6C-C29C-412B-BCBB-94E43411F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C8B76C-3AED-4A4B-9BE9-DC8119E17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D4581-7E71-4034-8768-8D571ED7B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744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2CCE1-9C44-429A-9C63-64A2917F8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1D6FBE-F0AF-4BAB-9A28-E4404F49A5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9386D7-4840-4322-A91B-2D7EAFEEE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7B199-2BEF-412C-8844-F9BE0E551554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106933-2634-4194-9460-ABCB84EAA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D62874-190B-493C-BB67-38BD047C1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D4581-7E71-4034-8768-8D571ED7B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98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907B3-8D09-400B-8C70-C14BF0526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7329FE-E703-4C18-A590-8E1DAD9195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A81076-5FB2-4EA4-8639-266AAA6CDC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117AF3-5BD5-4941-9D99-675FFFB3B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7B199-2BEF-412C-8844-F9BE0E551554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2403DE-4B1B-430E-A0C9-7E7813128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4C6F4B-C578-405B-8A84-8B5F0D299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D4581-7E71-4034-8768-8D571ED7B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518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ABE18-8CB5-4474-8162-45F6CB488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0A6912-9D21-4FA0-8278-8804CD4DDB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BB0C52-4453-4529-8AF7-9ECB1E2FF7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2607AA-F0AE-40E0-BBBB-CD69ECB2D6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CB746E-F798-4CDB-A658-3EC37D5E5F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64476F-D042-4D21-96DB-68C9BD891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7B199-2BEF-412C-8844-F9BE0E551554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7AC4BA-6C9D-49A0-AAAE-E86769FFB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A3C47B-A633-4643-92B9-FF5DC7C91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D4581-7E71-4034-8768-8D571ED7B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607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8A3BA-163E-479B-992F-BCD6DE657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2AB9D58-7BF0-49AB-8452-24E5CC9EC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7B199-2BEF-412C-8844-F9BE0E551554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F80B1F-43B3-4F6C-9943-C612BE6CB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5957EE-7E7D-469B-8968-C671222B7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D4581-7E71-4034-8768-8D571ED7B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435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21D82D8-094B-4C01-AAA6-C5D543A8F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7B199-2BEF-412C-8844-F9BE0E551554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96CF5A-324D-4A06-A79E-51145E414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963318-4EF5-4F2D-93F6-656AE2BA3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D4581-7E71-4034-8768-8D571ED7B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680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4876B-54C4-449B-9635-86194F6939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7A4F85-A90A-4755-9BDF-9C923C5A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B5D2AF-D932-4D3F-B9DF-4F868F6C28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755C99-F238-4C47-8AFB-25A5A9DA8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7B199-2BEF-412C-8844-F9BE0E551554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258483-F3DD-45A4-8AD1-F3C3A64D5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612D02-8B00-4027-9DE8-6B4AEB039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D4581-7E71-4034-8768-8D571ED7B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023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65225D-4576-4FF4-AEA1-82BEAE66BC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2766907-77C9-4194-B47D-7F2B17A608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320722-8237-4C19-AB9B-5B90C2CB3F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D171E7-32F6-4279-BBA5-9BF96388C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7B199-2BEF-412C-8844-F9BE0E551554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E5D5C8-3231-4840-B641-98C2ABFDA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B7C6B5-3004-4F47-B688-ED8073F8D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D4581-7E71-4034-8768-8D571ED7B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678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2174AA6-41BE-4569-8777-3255E68E9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672322-C31F-4E2B-A89C-9AF78C3B2C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078D9D-A4D5-426D-8447-BF1F1BC088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17B199-2BEF-412C-8844-F9BE0E551554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B1C08B-8C2D-45BD-9B66-9DB542DF57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7AF6B-F42E-46F4-B493-46A24C3D04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D4581-7E71-4034-8768-8D571ED7B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155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15D5DE1-10F0-6391-5BDA-29E25A5EE33F}"/>
              </a:ext>
            </a:extLst>
          </p:cNvPr>
          <p:cNvSpPr/>
          <p:nvPr/>
        </p:nvSpPr>
        <p:spPr>
          <a:xfrm>
            <a:off x="3788229" y="-12128"/>
            <a:ext cx="8403771" cy="1597088"/>
          </a:xfrm>
          <a:prstGeom prst="rect">
            <a:avLst/>
          </a:prstGeom>
          <a:solidFill>
            <a:srgbClr val="8AB0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endParaRPr lang="sr-Latn-R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DE3EB57-82CC-4DF3-894B-8C17E9B6A9C2}"/>
              </a:ext>
            </a:extLst>
          </p:cNvPr>
          <p:cNvCxnSpPr>
            <a:cxnSpLocks/>
          </p:cNvCxnSpPr>
          <p:nvPr/>
        </p:nvCxnSpPr>
        <p:spPr>
          <a:xfrm>
            <a:off x="0" y="1685193"/>
            <a:ext cx="12192000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8C2A0BA-B5DD-4D7C-B0AC-5B571E56B5F7}"/>
              </a:ext>
            </a:extLst>
          </p:cNvPr>
          <p:cNvCxnSpPr>
            <a:cxnSpLocks/>
          </p:cNvCxnSpPr>
          <p:nvPr/>
        </p:nvCxnSpPr>
        <p:spPr>
          <a:xfrm>
            <a:off x="0" y="1716826"/>
            <a:ext cx="12192000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Table 18">
            <a:extLst>
              <a:ext uri="{FF2B5EF4-FFF2-40B4-BE49-F238E27FC236}">
                <a16:creationId xmlns:a16="http://schemas.microsoft.com/office/drawing/2014/main" id="{DED653B4-FFD1-434A-A003-05A67A572E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5356709"/>
              </p:ext>
            </p:extLst>
          </p:nvPr>
        </p:nvGraphicFramePr>
        <p:xfrm>
          <a:off x="386287" y="1954567"/>
          <a:ext cx="11419425" cy="45459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19425">
                  <a:extLst>
                    <a:ext uri="{9D8B030D-6E8A-4147-A177-3AD203B41FA5}">
                      <a16:colId xmlns:a16="http://schemas.microsoft.com/office/drawing/2014/main" val="2523971883"/>
                    </a:ext>
                  </a:extLst>
                </a:gridCol>
              </a:tblGrid>
              <a:tr h="3282757">
                <a:tc>
                  <a:txBody>
                    <a:bodyPr/>
                    <a:lstStyle/>
                    <a:p>
                      <a:pPr algn="ctr"/>
                      <a:r>
                        <a:rPr lang="sr-Latn-RS" sz="3200" dirty="0">
                          <a:solidFill>
                            <a:srgbClr val="67989D"/>
                          </a:solidFill>
                        </a:rPr>
                        <a:t>NAZIV PREZENTACIJE</a:t>
                      </a:r>
                      <a:endParaRPr lang="en-US" sz="3200" dirty="0">
                        <a:solidFill>
                          <a:srgbClr val="67989D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1350126"/>
                  </a:ext>
                </a:extLst>
              </a:tr>
              <a:tr h="1263196">
                <a:tc>
                  <a:txBody>
                    <a:bodyPr/>
                    <a:lstStyle/>
                    <a:p>
                      <a:pPr algn="ctr"/>
                      <a:r>
                        <a:rPr lang="sr-Latn-RS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Ime Prezime (autora), Naziv organizacije</a:t>
                      </a:r>
                      <a:endParaRPr lang="en-US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9079216"/>
                  </a:ext>
                </a:extLst>
              </a:tr>
            </a:tbl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094A165D-E702-F556-63ED-4CE9D28E01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4908" y="357480"/>
            <a:ext cx="1724166" cy="871042"/>
          </a:xfrm>
          <a:prstGeom prst="rect">
            <a:avLst/>
          </a:prstGeom>
          <a:noFill/>
          <a:ln>
            <a:noFill/>
          </a:ln>
          <a:effectLst>
            <a:glow rad="63500">
              <a:schemeClr val="bg1">
                <a:alpha val="70000"/>
              </a:schemeClr>
            </a:glow>
          </a:effec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34B2F28-CF94-552E-FBD1-62B2203FA568}"/>
              </a:ext>
            </a:extLst>
          </p:cNvPr>
          <p:cNvSpPr txBox="1"/>
          <p:nvPr/>
        </p:nvSpPr>
        <p:spPr>
          <a:xfrm>
            <a:off x="3958043" y="232418"/>
            <a:ext cx="606393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1400" spc="100" dirty="0">
                <a:solidFill>
                  <a:schemeClr val="bg1"/>
                </a:solidFill>
              </a:rPr>
              <a:t>IV Konferencija </a:t>
            </a:r>
          </a:p>
          <a:p>
            <a:r>
              <a:rPr lang="sr-Latn-RS" sz="1300" b="1" spc="100" dirty="0">
                <a:solidFill>
                  <a:schemeClr val="bg1"/>
                </a:solidFill>
              </a:rPr>
              <a:t>BEZBEDNOST I ZDRAVLJE NA RADU SA ZDRAVSTVENO-MEDICINSKOG </a:t>
            </a:r>
          </a:p>
          <a:p>
            <a:r>
              <a:rPr lang="sr-Latn-RS" sz="1300" b="1" spc="100" dirty="0">
                <a:solidFill>
                  <a:schemeClr val="bg1"/>
                </a:solidFill>
              </a:rPr>
              <a:t>I TEHNIČKO-BEZBEDNOSNOG ASPEKTA, EKOLOGIJE I ZAŠTITE OD POŽARA </a:t>
            </a:r>
          </a:p>
          <a:p>
            <a:endParaRPr lang="sr-Latn-RS" sz="1400" spc="100" dirty="0">
              <a:solidFill>
                <a:schemeClr val="bg1"/>
              </a:solidFill>
            </a:endParaRPr>
          </a:p>
          <a:p>
            <a:r>
              <a:rPr lang="sr-Latn-RS" sz="1200" spc="100" dirty="0">
                <a:solidFill>
                  <a:schemeClr val="bg1"/>
                </a:solidFill>
              </a:rPr>
              <a:t>6 - 10. mart 2023, Hotel Kraljevi čardaci, Kopaonik</a:t>
            </a:r>
          </a:p>
        </p:txBody>
      </p:sp>
      <p:pic>
        <p:nvPicPr>
          <p:cNvPr id="5" name="Picture 4" descr="health and safety program">
            <a:extLst>
              <a:ext uri="{FF2B5EF4-FFF2-40B4-BE49-F238E27FC236}">
                <a16:creationId xmlns:a16="http://schemas.microsoft.com/office/drawing/2014/main" id="{44D233BC-9BC8-C6B8-163D-3554398E268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18" t="29267" r="2258" b="12591"/>
          <a:stretch/>
        </p:blipFill>
        <p:spPr>
          <a:xfrm>
            <a:off x="0" y="0"/>
            <a:ext cx="3788229" cy="15849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41459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DE3EB57-82CC-4DF3-894B-8C17E9B6A9C2}"/>
              </a:ext>
            </a:extLst>
          </p:cNvPr>
          <p:cNvCxnSpPr/>
          <p:nvPr/>
        </p:nvCxnSpPr>
        <p:spPr>
          <a:xfrm>
            <a:off x="0" y="1154814"/>
            <a:ext cx="12192000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415869BB-2A5A-45AB-B7F7-174B2108858C}"/>
              </a:ext>
            </a:extLst>
          </p:cNvPr>
          <p:cNvSpPr txBox="1"/>
          <p:nvPr/>
        </p:nvSpPr>
        <p:spPr>
          <a:xfrm>
            <a:off x="2265138" y="370468"/>
            <a:ext cx="95931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r"/>
            <a:r>
              <a:rPr lang="sr-Latn-RS" sz="2400" b="1" dirty="0">
                <a:solidFill>
                  <a:srgbClr val="67989D"/>
                </a:solidFill>
              </a:rPr>
              <a:t>Uvod</a:t>
            </a:r>
            <a:endParaRPr lang="en-US" b="1" dirty="0">
              <a:solidFill>
                <a:srgbClr val="67989D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86D907B-418A-44EF-92FD-EDA61F7EAFB4}"/>
              </a:ext>
            </a:extLst>
          </p:cNvPr>
          <p:cNvSpPr txBox="1"/>
          <p:nvPr/>
        </p:nvSpPr>
        <p:spPr>
          <a:xfrm>
            <a:off x="333700" y="1685888"/>
            <a:ext cx="11524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r-Latn-R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Text</a:t>
            </a:r>
            <a:endParaRPr lang="sr-Latn-R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Latn-R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Text</a:t>
            </a:r>
            <a:endParaRPr lang="sr-Latn-R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Latn-R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Text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D3D3A96-746E-1356-00B0-9AA2666994E2}"/>
              </a:ext>
            </a:extLst>
          </p:cNvPr>
          <p:cNvSpPr txBox="1"/>
          <p:nvPr/>
        </p:nvSpPr>
        <p:spPr>
          <a:xfrm>
            <a:off x="3958043" y="232418"/>
            <a:ext cx="606393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1400" spc="100" dirty="0">
                <a:solidFill>
                  <a:schemeClr val="bg1"/>
                </a:solidFill>
              </a:rPr>
              <a:t>IV Konferencija </a:t>
            </a:r>
          </a:p>
          <a:p>
            <a:r>
              <a:rPr lang="sr-Latn-RS" sz="1300" b="1" spc="100" dirty="0">
                <a:solidFill>
                  <a:schemeClr val="bg1"/>
                </a:solidFill>
              </a:rPr>
              <a:t>BEZBEDNOST I ZDRAVLJE NA RADU SA ZDRAVSTVENO-MEDICINSKOG </a:t>
            </a:r>
          </a:p>
          <a:p>
            <a:r>
              <a:rPr lang="sr-Latn-RS" sz="1300" b="1" spc="100" dirty="0">
                <a:solidFill>
                  <a:schemeClr val="bg1"/>
                </a:solidFill>
              </a:rPr>
              <a:t>I TEHNIČKO-BEZBEDNOSNOG ASPEKTA, EKOLOGIJE I ZAŠTITE OD POŽARA </a:t>
            </a:r>
          </a:p>
          <a:p>
            <a:endParaRPr lang="sr-Latn-RS" sz="1400" spc="100" dirty="0">
              <a:solidFill>
                <a:schemeClr val="bg1"/>
              </a:solidFill>
            </a:endParaRPr>
          </a:p>
          <a:p>
            <a:r>
              <a:rPr lang="sr-Latn-RS" sz="1200" spc="100" dirty="0">
                <a:solidFill>
                  <a:schemeClr val="bg1"/>
                </a:solidFill>
              </a:rPr>
              <a:t>6 - 10. mart 2023, Hotel Kraljevi čardaci, Kopaonik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95B1F28-7528-B94C-AF48-EE3FCDB3A3AB}"/>
              </a:ext>
            </a:extLst>
          </p:cNvPr>
          <p:cNvSpPr/>
          <p:nvPr/>
        </p:nvSpPr>
        <p:spPr>
          <a:xfrm>
            <a:off x="1" y="5986958"/>
            <a:ext cx="12192000" cy="871042"/>
          </a:xfrm>
          <a:prstGeom prst="rect">
            <a:avLst/>
          </a:prstGeom>
          <a:solidFill>
            <a:srgbClr val="8AB0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endParaRPr lang="sr-Latn-RS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C3663EA8-12A1-345B-09BF-AA2CF7689E23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6783" y="6133937"/>
            <a:ext cx="1142291" cy="577081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ECC49860-A5AF-B4BB-9CBD-01301E95A4E4}"/>
              </a:ext>
            </a:extLst>
          </p:cNvPr>
          <p:cNvSpPr txBox="1"/>
          <p:nvPr/>
        </p:nvSpPr>
        <p:spPr>
          <a:xfrm>
            <a:off x="222926" y="6133938"/>
            <a:ext cx="9688282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1050" spc="100" dirty="0">
                <a:solidFill>
                  <a:schemeClr val="bg1"/>
                </a:solidFill>
              </a:rPr>
              <a:t>IV Konferencija </a:t>
            </a:r>
          </a:p>
          <a:p>
            <a:r>
              <a:rPr lang="sr-Latn-RS" sz="1050" b="1" spc="100" dirty="0">
                <a:solidFill>
                  <a:schemeClr val="bg1"/>
                </a:solidFill>
              </a:rPr>
              <a:t>BEZBEDNOST I ZDRAVLJE NA RADU SA ZDRAVSTVENO-MEDICINSKOG I TEHNIČKO-BEZBEDNOSNOG ASPEKTA, EKOLOGIJE I ZAŠTITE OD POŽARA </a:t>
            </a:r>
            <a:endParaRPr lang="sr-Latn-RS" sz="1050" spc="100" dirty="0">
              <a:solidFill>
                <a:schemeClr val="bg1"/>
              </a:solidFill>
            </a:endParaRPr>
          </a:p>
          <a:p>
            <a:r>
              <a:rPr lang="sr-Latn-RS" sz="1000" spc="100" dirty="0">
                <a:solidFill>
                  <a:schemeClr val="bg1"/>
                </a:solidFill>
              </a:rPr>
              <a:t>6 - 10. mart 2023, Hotel Kraljevi čardaci, Kopaonik</a:t>
            </a:r>
          </a:p>
        </p:txBody>
      </p:sp>
    </p:spTree>
    <p:extLst>
      <p:ext uri="{BB962C8B-B14F-4D97-AF65-F5344CB8AC3E}">
        <p14:creationId xmlns:p14="http://schemas.microsoft.com/office/powerpoint/2010/main" val="1583554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DE3EB57-82CC-4DF3-894B-8C17E9B6A9C2}"/>
              </a:ext>
            </a:extLst>
          </p:cNvPr>
          <p:cNvCxnSpPr/>
          <p:nvPr/>
        </p:nvCxnSpPr>
        <p:spPr>
          <a:xfrm>
            <a:off x="0" y="1154814"/>
            <a:ext cx="12192000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415869BB-2A5A-45AB-B7F7-174B2108858C}"/>
              </a:ext>
            </a:extLst>
          </p:cNvPr>
          <p:cNvSpPr txBox="1"/>
          <p:nvPr/>
        </p:nvSpPr>
        <p:spPr>
          <a:xfrm>
            <a:off x="2265138" y="370468"/>
            <a:ext cx="95931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r"/>
            <a:r>
              <a:rPr lang="sr-Latn-RS" sz="2400" b="1" dirty="0">
                <a:solidFill>
                  <a:srgbClr val="67989D"/>
                </a:solidFill>
              </a:rPr>
              <a:t>Podnaslov 1</a:t>
            </a:r>
            <a:endParaRPr lang="en-US" b="1" dirty="0">
              <a:solidFill>
                <a:srgbClr val="67989D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86D907B-418A-44EF-92FD-EDA61F7EAFB4}"/>
              </a:ext>
            </a:extLst>
          </p:cNvPr>
          <p:cNvSpPr txBox="1"/>
          <p:nvPr/>
        </p:nvSpPr>
        <p:spPr>
          <a:xfrm>
            <a:off x="333700" y="1685888"/>
            <a:ext cx="11524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r-Latn-R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Text</a:t>
            </a:r>
            <a:endParaRPr lang="sr-Latn-R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Latn-R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Text</a:t>
            </a:r>
            <a:endParaRPr lang="sr-Latn-R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Latn-R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Text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D3D3A96-746E-1356-00B0-9AA2666994E2}"/>
              </a:ext>
            </a:extLst>
          </p:cNvPr>
          <p:cNvSpPr txBox="1"/>
          <p:nvPr/>
        </p:nvSpPr>
        <p:spPr>
          <a:xfrm>
            <a:off x="3958043" y="232418"/>
            <a:ext cx="606393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1400" spc="100" dirty="0">
                <a:solidFill>
                  <a:schemeClr val="bg1"/>
                </a:solidFill>
              </a:rPr>
              <a:t>IV Konferencija </a:t>
            </a:r>
          </a:p>
          <a:p>
            <a:r>
              <a:rPr lang="sr-Latn-RS" sz="1300" b="1" spc="100" dirty="0">
                <a:solidFill>
                  <a:schemeClr val="bg1"/>
                </a:solidFill>
              </a:rPr>
              <a:t>BEZBEDNOST I ZDRAVLJE NA RADU SA ZDRAVSTVENO-MEDICINSKOG </a:t>
            </a:r>
          </a:p>
          <a:p>
            <a:r>
              <a:rPr lang="sr-Latn-RS" sz="1300" b="1" spc="100" dirty="0">
                <a:solidFill>
                  <a:schemeClr val="bg1"/>
                </a:solidFill>
              </a:rPr>
              <a:t>I TEHNIČKO-BEZBEDNOSNOG ASPEKTA, EKOLOGIJE I ZAŠTITE OD POŽARA </a:t>
            </a:r>
          </a:p>
          <a:p>
            <a:endParaRPr lang="sr-Latn-RS" sz="1400" spc="100" dirty="0">
              <a:solidFill>
                <a:schemeClr val="bg1"/>
              </a:solidFill>
            </a:endParaRPr>
          </a:p>
          <a:p>
            <a:r>
              <a:rPr lang="sr-Latn-RS" sz="1200" spc="100" dirty="0">
                <a:solidFill>
                  <a:schemeClr val="bg1"/>
                </a:solidFill>
              </a:rPr>
              <a:t>6 - 10. mart 2023, Hotel Kraljevi čardaci, Kopaonik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95B1F28-7528-B94C-AF48-EE3FCDB3A3AB}"/>
              </a:ext>
            </a:extLst>
          </p:cNvPr>
          <p:cNvSpPr/>
          <p:nvPr/>
        </p:nvSpPr>
        <p:spPr>
          <a:xfrm>
            <a:off x="1" y="5986958"/>
            <a:ext cx="12192000" cy="871042"/>
          </a:xfrm>
          <a:prstGeom prst="rect">
            <a:avLst/>
          </a:prstGeom>
          <a:solidFill>
            <a:srgbClr val="8AB0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endParaRPr lang="sr-Latn-RS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C3663EA8-12A1-345B-09BF-AA2CF7689E23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6783" y="6133937"/>
            <a:ext cx="1142291" cy="577081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ECC49860-A5AF-B4BB-9CBD-01301E95A4E4}"/>
              </a:ext>
            </a:extLst>
          </p:cNvPr>
          <p:cNvSpPr txBox="1"/>
          <p:nvPr/>
        </p:nvSpPr>
        <p:spPr>
          <a:xfrm>
            <a:off x="222926" y="6133938"/>
            <a:ext cx="9688282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1050" spc="100" dirty="0">
                <a:solidFill>
                  <a:schemeClr val="bg1"/>
                </a:solidFill>
              </a:rPr>
              <a:t>IV Konferencija </a:t>
            </a:r>
          </a:p>
          <a:p>
            <a:r>
              <a:rPr lang="sr-Latn-RS" sz="1050" b="1" spc="100" dirty="0">
                <a:solidFill>
                  <a:schemeClr val="bg1"/>
                </a:solidFill>
              </a:rPr>
              <a:t>BEZBEDNOST I ZDRAVLJE NA RADU SA ZDRAVSTVENO-MEDICINSKOG I TEHNIČKO-BEZBEDNOSNOG ASPEKTA, EKOLOGIJE I ZAŠTITE OD POŽARA </a:t>
            </a:r>
            <a:endParaRPr lang="sr-Latn-RS" sz="1050" spc="100" dirty="0">
              <a:solidFill>
                <a:schemeClr val="bg1"/>
              </a:solidFill>
            </a:endParaRPr>
          </a:p>
          <a:p>
            <a:r>
              <a:rPr lang="sr-Latn-RS" sz="1000" spc="100" dirty="0">
                <a:solidFill>
                  <a:schemeClr val="bg1"/>
                </a:solidFill>
              </a:rPr>
              <a:t>6 - 10. mart 2023, Hotel Kraljevi čardaci, Kopaonik</a:t>
            </a:r>
          </a:p>
        </p:txBody>
      </p:sp>
    </p:spTree>
    <p:extLst>
      <p:ext uri="{BB962C8B-B14F-4D97-AF65-F5344CB8AC3E}">
        <p14:creationId xmlns:p14="http://schemas.microsoft.com/office/powerpoint/2010/main" val="1198419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DE3EB57-82CC-4DF3-894B-8C17E9B6A9C2}"/>
              </a:ext>
            </a:extLst>
          </p:cNvPr>
          <p:cNvCxnSpPr/>
          <p:nvPr/>
        </p:nvCxnSpPr>
        <p:spPr>
          <a:xfrm>
            <a:off x="0" y="1154814"/>
            <a:ext cx="12192000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415869BB-2A5A-45AB-B7F7-174B2108858C}"/>
              </a:ext>
            </a:extLst>
          </p:cNvPr>
          <p:cNvSpPr txBox="1"/>
          <p:nvPr/>
        </p:nvSpPr>
        <p:spPr>
          <a:xfrm>
            <a:off x="2265138" y="370468"/>
            <a:ext cx="95931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r"/>
            <a:r>
              <a:rPr lang="sr-Latn-RS" sz="2400" b="1" dirty="0">
                <a:solidFill>
                  <a:srgbClr val="67989D"/>
                </a:solidFill>
              </a:rPr>
              <a:t>Podnaslov 2</a:t>
            </a:r>
            <a:endParaRPr lang="en-US" b="1" dirty="0">
              <a:solidFill>
                <a:srgbClr val="67989D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86D907B-418A-44EF-92FD-EDA61F7EAFB4}"/>
              </a:ext>
            </a:extLst>
          </p:cNvPr>
          <p:cNvSpPr txBox="1"/>
          <p:nvPr/>
        </p:nvSpPr>
        <p:spPr>
          <a:xfrm>
            <a:off x="333700" y="1685888"/>
            <a:ext cx="11524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r-Latn-R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Text</a:t>
            </a:r>
            <a:endParaRPr lang="sr-Latn-R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Latn-R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Text</a:t>
            </a:r>
            <a:endParaRPr lang="sr-Latn-R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Latn-R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Text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D3D3A96-746E-1356-00B0-9AA2666994E2}"/>
              </a:ext>
            </a:extLst>
          </p:cNvPr>
          <p:cNvSpPr txBox="1"/>
          <p:nvPr/>
        </p:nvSpPr>
        <p:spPr>
          <a:xfrm>
            <a:off x="3958043" y="232418"/>
            <a:ext cx="606393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1400" spc="100" dirty="0">
                <a:solidFill>
                  <a:schemeClr val="bg1"/>
                </a:solidFill>
              </a:rPr>
              <a:t>IV Konferencija </a:t>
            </a:r>
          </a:p>
          <a:p>
            <a:r>
              <a:rPr lang="sr-Latn-RS" sz="1300" b="1" spc="100" dirty="0">
                <a:solidFill>
                  <a:schemeClr val="bg1"/>
                </a:solidFill>
              </a:rPr>
              <a:t>BEZBEDNOST I ZDRAVLJE NA RADU SA ZDRAVSTVENO-MEDICINSKOG </a:t>
            </a:r>
          </a:p>
          <a:p>
            <a:r>
              <a:rPr lang="sr-Latn-RS" sz="1300" b="1" spc="100" dirty="0">
                <a:solidFill>
                  <a:schemeClr val="bg1"/>
                </a:solidFill>
              </a:rPr>
              <a:t>I TEHNIČKO-BEZBEDNOSNOG ASPEKTA, EKOLOGIJE I ZAŠTITE OD POŽARA </a:t>
            </a:r>
          </a:p>
          <a:p>
            <a:endParaRPr lang="sr-Latn-RS" sz="1400" spc="100" dirty="0">
              <a:solidFill>
                <a:schemeClr val="bg1"/>
              </a:solidFill>
            </a:endParaRPr>
          </a:p>
          <a:p>
            <a:r>
              <a:rPr lang="sr-Latn-RS" sz="1200" spc="100" dirty="0">
                <a:solidFill>
                  <a:schemeClr val="bg1"/>
                </a:solidFill>
              </a:rPr>
              <a:t>6 - 10. mart 2023, Hotel Kraljevi čardaci, Kopaonik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95B1F28-7528-B94C-AF48-EE3FCDB3A3AB}"/>
              </a:ext>
            </a:extLst>
          </p:cNvPr>
          <p:cNvSpPr/>
          <p:nvPr/>
        </p:nvSpPr>
        <p:spPr>
          <a:xfrm>
            <a:off x="1" y="5986958"/>
            <a:ext cx="12192000" cy="871042"/>
          </a:xfrm>
          <a:prstGeom prst="rect">
            <a:avLst/>
          </a:prstGeom>
          <a:solidFill>
            <a:srgbClr val="8AB0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endParaRPr lang="sr-Latn-RS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C3663EA8-12A1-345B-09BF-AA2CF7689E23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6783" y="6133937"/>
            <a:ext cx="1142291" cy="577081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ECC49860-A5AF-B4BB-9CBD-01301E95A4E4}"/>
              </a:ext>
            </a:extLst>
          </p:cNvPr>
          <p:cNvSpPr txBox="1"/>
          <p:nvPr/>
        </p:nvSpPr>
        <p:spPr>
          <a:xfrm>
            <a:off x="222926" y="6133938"/>
            <a:ext cx="9688282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1050" spc="100" dirty="0">
                <a:solidFill>
                  <a:schemeClr val="bg1"/>
                </a:solidFill>
              </a:rPr>
              <a:t>IV Konferencija </a:t>
            </a:r>
          </a:p>
          <a:p>
            <a:r>
              <a:rPr lang="sr-Latn-RS" sz="1050" b="1" spc="100" dirty="0">
                <a:solidFill>
                  <a:schemeClr val="bg1"/>
                </a:solidFill>
              </a:rPr>
              <a:t>BEZBEDNOST I ZDRAVLJE NA RADU SA ZDRAVSTVENO-MEDICINSKOG I TEHNIČKO-BEZBEDNOSNOG ASPEKTA, EKOLOGIJE I ZAŠTITE OD POŽARA </a:t>
            </a:r>
            <a:endParaRPr lang="sr-Latn-RS" sz="1050" spc="100" dirty="0">
              <a:solidFill>
                <a:schemeClr val="bg1"/>
              </a:solidFill>
            </a:endParaRPr>
          </a:p>
          <a:p>
            <a:r>
              <a:rPr lang="sr-Latn-RS" sz="1000" spc="100" dirty="0">
                <a:solidFill>
                  <a:schemeClr val="bg1"/>
                </a:solidFill>
              </a:rPr>
              <a:t>6 - 10. mart 2023, Hotel Kraljevi čardaci, Kopaonik</a:t>
            </a:r>
          </a:p>
        </p:txBody>
      </p:sp>
    </p:spTree>
    <p:extLst>
      <p:ext uri="{BB962C8B-B14F-4D97-AF65-F5344CB8AC3E}">
        <p14:creationId xmlns:p14="http://schemas.microsoft.com/office/powerpoint/2010/main" val="3884547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DE3EB57-82CC-4DF3-894B-8C17E9B6A9C2}"/>
              </a:ext>
            </a:extLst>
          </p:cNvPr>
          <p:cNvCxnSpPr/>
          <p:nvPr/>
        </p:nvCxnSpPr>
        <p:spPr>
          <a:xfrm>
            <a:off x="0" y="1154814"/>
            <a:ext cx="12192000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415869BB-2A5A-45AB-B7F7-174B2108858C}"/>
              </a:ext>
            </a:extLst>
          </p:cNvPr>
          <p:cNvSpPr txBox="1"/>
          <p:nvPr/>
        </p:nvSpPr>
        <p:spPr>
          <a:xfrm>
            <a:off x="2265138" y="370468"/>
            <a:ext cx="95931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r"/>
            <a:r>
              <a:rPr lang="sr-Latn-RS" sz="2400" b="1" dirty="0">
                <a:solidFill>
                  <a:srgbClr val="67989D"/>
                </a:solidFill>
              </a:rPr>
              <a:t>Zaključak</a:t>
            </a:r>
            <a:endParaRPr lang="en-US" b="1" dirty="0">
              <a:solidFill>
                <a:srgbClr val="67989D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86D907B-418A-44EF-92FD-EDA61F7EAFB4}"/>
              </a:ext>
            </a:extLst>
          </p:cNvPr>
          <p:cNvSpPr txBox="1"/>
          <p:nvPr/>
        </p:nvSpPr>
        <p:spPr>
          <a:xfrm>
            <a:off x="333700" y="1685888"/>
            <a:ext cx="11524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r-Latn-R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Text</a:t>
            </a:r>
            <a:endParaRPr lang="sr-Latn-R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Latn-R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Text</a:t>
            </a:r>
            <a:endParaRPr lang="sr-Latn-R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Latn-R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Text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D3D3A96-746E-1356-00B0-9AA2666994E2}"/>
              </a:ext>
            </a:extLst>
          </p:cNvPr>
          <p:cNvSpPr txBox="1"/>
          <p:nvPr/>
        </p:nvSpPr>
        <p:spPr>
          <a:xfrm>
            <a:off x="3958043" y="232418"/>
            <a:ext cx="606393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1400" spc="100" dirty="0">
                <a:solidFill>
                  <a:schemeClr val="bg1"/>
                </a:solidFill>
              </a:rPr>
              <a:t>IV Konferencija </a:t>
            </a:r>
          </a:p>
          <a:p>
            <a:r>
              <a:rPr lang="sr-Latn-RS" sz="1300" b="1" spc="100" dirty="0">
                <a:solidFill>
                  <a:schemeClr val="bg1"/>
                </a:solidFill>
              </a:rPr>
              <a:t>BEZBEDNOST I ZDRAVLJE NA RADU SA ZDRAVSTVENO-MEDICINSKOG </a:t>
            </a:r>
          </a:p>
          <a:p>
            <a:r>
              <a:rPr lang="sr-Latn-RS" sz="1300" b="1" spc="100" dirty="0">
                <a:solidFill>
                  <a:schemeClr val="bg1"/>
                </a:solidFill>
              </a:rPr>
              <a:t>I TEHNIČKO-BEZBEDNOSNOG ASPEKTA, EKOLOGIJE I ZAŠTITE OD POŽARA </a:t>
            </a:r>
          </a:p>
          <a:p>
            <a:endParaRPr lang="sr-Latn-RS" sz="1400" spc="100" dirty="0">
              <a:solidFill>
                <a:schemeClr val="bg1"/>
              </a:solidFill>
            </a:endParaRPr>
          </a:p>
          <a:p>
            <a:r>
              <a:rPr lang="sr-Latn-RS" sz="1200" spc="100" dirty="0">
                <a:solidFill>
                  <a:schemeClr val="bg1"/>
                </a:solidFill>
              </a:rPr>
              <a:t>6 - 10. mart 2023, Hotel Kraljevi čardaci, Kopaonik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95B1F28-7528-B94C-AF48-EE3FCDB3A3AB}"/>
              </a:ext>
            </a:extLst>
          </p:cNvPr>
          <p:cNvSpPr/>
          <p:nvPr/>
        </p:nvSpPr>
        <p:spPr>
          <a:xfrm>
            <a:off x="1" y="5986958"/>
            <a:ext cx="12192000" cy="871042"/>
          </a:xfrm>
          <a:prstGeom prst="rect">
            <a:avLst/>
          </a:prstGeom>
          <a:solidFill>
            <a:srgbClr val="8AB0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endParaRPr lang="sr-Latn-RS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C3663EA8-12A1-345B-09BF-AA2CF7689E23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6783" y="6133937"/>
            <a:ext cx="1142291" cy="577081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ECC49860-A5AF-B4BB-9CBD-01301E95A4E4}"/>
              </a:ext>
            </a:extLst>
          </p:cNvPr>
          <p:cNvSpPr txBox="1"/>
          <p:nvPr/>
        </p:nvSpPr>
        <p:spPr>
          <a:xfrm>
            <a:off x="222926" y="6133938"/>
            <a:ext cx="9688282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1050" spc="100" dirty="0">
                <a:solidFill>
                  <a:schemeClr val="bg1"/>
                </a:solidFill>
              </a:rPr>
              <a:t>IV Konferencija </a:t>
            </a:r>
          </a:p>
          <a:p>
            <a:r>
              <a:rPr lang="sr-Latn-RS" sz="1050" b="1" spc="100" dirty="0">
                <a:solidFill>
                  <a:schemeClr val="bg1"/>
                </a:solidFill>
              </a:rPr>
              <a:t>BEZBEDNOST I ZDRAVLJE NA RADU SA ZDRAVSTVENO-MEDICINSKOG I TEHNIČKO-BEZBEDNOSNOG ASPEKTA, EKOLOGIJE I ZAŠTITE OD POŽARA </a:t>
            </a:r>
            <a:endParaRPr lang="sr-Latn-RS" sz="1050" spc="100" dirty="0">
              <a:solidFill>
                <a:schemeClr val="bg1"/>
              </a:solidFill>
            </a:endParaRPr>
          </a:p>
          <a:p>
            <a:r>
              <a:rPr lang="sr-Latn-RS" sz="1000" spc="100" dirty="0">
                <a:solidFill>
                  <a:schemeClr val="bg1"/>
                </a:solidFill>
              </a:rPr>
              <a:t>6 - 10. mart 2023, Hotel Kraljevi čardaci, Kopaonik</a:t>
            </a:r>
          </a:p>
        </p:txBody>
      </p:sp>
    </p:spTree>
    <p:extLst>
      <p:ext uri="{BB962C8B-B14F-4D97-AF65-F5344CB8AC3E}">
        <p14:creationId xmlns:p14="http://schemas.microsoft.com/office/powerpoint/2010/main" val="400453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3A55722-E77D-488A-AF07-6C02B9C0B3CA}"/>
              </a:ext>
            </a:extLst>
          </p:cNvPr>
          <p:cNvSpPr txBox="1"/>
          <p:nvPr/>
        </p:nvSpPr>
        <p:spPr>
          <a:xfrm>
            <a:off x="3388318" y="5877501"/>
            <a:ext cx="84249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2865120" defTabSz="658813">
              <a:tabLst>
                <a:tab pos="8248650" algn="r"/>
              </a:tabLst>
            </a:pPr>
            <a:r>
              <a:rPr lang="sr-Latn-RS" sz="1100" spc="100" dirty="0">
                <a:solidFill>
                  <a:srgbClr val="7F7F7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IV Konferencija </a:t>
            </a:r>
          </a:p>
          <a:p>
            <a:pPr marR="2865120" defTabSz="658813">
              <a:tabLst>
                <a:tab pos="8248650" algn="r"/>
              </a:tabLst>
            </a:pPr>
            <a:r>
              <a:rPr lang="sr-Latn-RS" sz="1100" b="1" spc="100" dirty="0">
                <a:solidFill>
                  <a:srgbClr val="67989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BEZBEDNOST I ZDRAVLJE NA RADU SA ZDRAVSTVENO-MEDICINSKOG I TEHNIČKO-BEZBEDNOSNOG ASPEKTA, EKOLOGIJE I ZAŠTITE OD POŽARA </a:t>
            </a:r>
          </a:p>
          <a:p>
            <a:pPr marR="2865120" defTabSz="658813">
              <a:tabLst>
                <a:tab pos="8248650" algn="r"/>
              </a:tabLst>
            </a:pPr>
            <a:r>
              <a:rPr lang="sr-Latn-RS" sz="1100" spc="100" dirty="0">
                <a:solidFill>
                  <a:srgbClr val="7F7F7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6 - 10. mart 2023, Hotel Kraljevi čardaci, Kopaonik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D875A1-40BE-41D1-80EB-C610F25635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80" y="5939246"/>
            <a:ext cx="1400899" cy="707696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8" name="Table 18">
            <a:extLst>
              <a:ext uri="{FF2B5EF4-FFF2-40B4-BE49-F238E27FC236}">
                <a16:creationId xmlns:a16="http://schemas.microsoft.com/office/drawing/2014/main" id="{DED653B4-FFD1-434A-A003-05A67A572E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7512545"/>
              </p:ext>
            </p:extLst>
          </p:nvPr>
        </p:nvGraphicFramePr>
        <p:xfrm>
          <a:off x="1571680" y="211058"/>
          <a:ext cx="10241629" cy="44080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41629">
                  <a:extLst>
                    <a:ext uri="{9D8B030D-6E8A-4147-A177-3AD203B41FA5}">
                      <a16:colId xmlns:a16="http://schemas.microsoft.com/office/drawing/2014/main" val="2523971883"/>
                    </a:ext>
                  </a:extLst>
                </a:gridCol>
              </a:tblGrid>
              <a:tr h="3195662">
                <a:tc>
                  <a:txBody>
                    <a:bodyPr/>
                    <a:lstStyle/>
                    <a:p>
                      <a:pPr algn="r"/>
                      <a:r>
                        <a:rPr lang="sr-Latn-RS" sz="3600" spc="200" baseline="0" dirty="0">
                          <a:solidFill>
                            <a:srgbClr val="67989D"/>
                          </a:solidFill>
                        </a:rPr>
                        <a:t>Hvala na pažnji!</a:t>
                      </a:r>
                      <a:endParaRPr lang="en-US" sz="3600" spc="200" baseline="0" dirty="0">
                        <a:solidFill>
                          <a:srgbClr val="67989D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1350126"/>
                  </a:ext>
                </a:extLst>
              </a:tr>
              <a:tr h="1212431">
                <a:tc>
                  <a:txBody>
                    <a:bodyPr/>
                    <a:lstStyle/>
                    <a:p>
                      <a:pPr algn="r"/>
                      <a:r>
                        <a:rPr lang="sr-Latn-RS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Kontakt podaci</a:t>
                      </a:r>
                      <a:endParaRPr lang="en-US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9079216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7AD45FC4-0CFD-629A-C638-0825C3ED572E}"/>
              </a:ext>
            </a:extLst>
          </p:cNvPr>
          <p:cNvSpPr/>
          <p:nvPr/>
        </p:nvSpPr>
        <p:spPr>
          <a:xfrm>
            <a:off x="1" y="0"/>
            <a:ext cx="1155940" cy="6858000"/>
          </a:xfrm>
          <a:prstGeom prst="rect">
            <a:avLst/>
          </a:prstGeom>
          <a:solidFill>
            <a:srgbClr val="8AB0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675376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333</Words>
  <Application>Microsoft Office PowerPoint</Application>
  <PresentationFormat>Widescreen</PresentationFormat>
  <Paragraphs>60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BBN Congress Management</dc:creator>
  <cp:lastModifiedBy>Marija Markovic</cp:lastModifiedBy>
  <cp:revision>5</cp:revision>
  <dcterms:created xsi:type="dcterms:W3CDTF">2022-01-17T11:02:20Z</dcterms:created>
  <dcterms:modified xsi:type="dcterms:W3CDTF">2023-01-25T12:59:55Z</dcterms:modified>
</cp:coreProperties>
</file>